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24"/>
  </p:notesMasterIdLst>
  <p:sldIdLst>
    <p:sldId id="256" r:id="rId3"/>
    <p:sldId id="286" r:id="rId4"/>
    <p:sldId id="299" r:id="rId5"/>
    <p:sldId id="287" r:id="rId6"/>
    <p:sldId id="288" r:id="rId7"/>
    <p:sldId id="292" r:id="rId8"/>
    <p:sldId id="293" r:id="rId9"/>
    <p:sldId id="303" r:id="rId10"/>
    <p:sldId id="300" r:id="rId11"/>
    <p:sldId id="305" r:id="rId12"/>
    <p:sldId id="301" r:id="rId13"/>
    <p:sldId id="306" r:id="rId14"/>
    <p:sldId id="307" r:id="rId15"/>
    <p:sldId id="289" r:id="rId16"/>
    <p:sldId id="294" r:id="rId17"/>
    <p:sldId id="295" r:id="rId18"/>
    <p:sldId id="296" r:id="rId19"/>
    <p:sldId id="297" r:id="rId20"/>
    <p:sldId id="298" r:id="rId21"/>
    <p:sldId id="304" r:id="rId22"/>
    <p:sldId id="291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 Math" panose="02040503050406030204" pitchFamily="18" charset="0"/>
      <p:regular r:id="rId29"/>
    </p:embeddedFont>
    <p:embeddedFont>
      <p:font typeface="Montserrat" panose="020B060402020202020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Karla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C0B91D-B31D-4FE4-90B5-A6282CACF32A}">
  <a:tblStyle styleId="{30C0B91D-B31D-4FE4-90B5-A6282CACF3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6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9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206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4045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981B06-ACD3-474D-BBF7-328A7C0B1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2F0A4F-30DD-4848-B9C8-76E0813CB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4C182-8F1D-4078-B922-8E5F3207D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95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0ABB3-3439-4264-B751-BA58C480D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15AAC-8F53-4603-A79D-DC803EF62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AB109-B6EC-4796-98DF-CAC8D6BD8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6E68D-7032-4F95-ACEA-303AB77E3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C7AE9C-DDC7-435C-ABEC-0CC51FF4A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E7167-6B64-4A3A-B8F2-4731531D8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590078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D5F0C-183D-41B3-8F4F-5018E883A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A840E-BB0E-4EAC-9EC6-CDE18093D1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7B91D6-6EA3-4BF8-8599-B08C5AAED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1DF33-71C8-4072-9A8E-B7F6907D2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01286-2AE9-45E0-8E66-A11BFB95C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2AD9B-40E5-45F9-913A-3AE1DBA4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904684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9AC1-7B93-408A-9001-956EA37A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1A5EE-46DE-4068-BABC-6852FA279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B9A0A-A2AF-41C5-B8F9-2E0D5F84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71326-25F5-4B44-83DF-D374D0131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4FC76-E306-40F0-BCF2-8BF1C1FC0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088818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3BEC3E-5789-42E8-AB2B-D817475D6B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1F3D0A-5C2F-4C35-8C6D-516D809EF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2A25B-F34E-4C1D-9956-E032946F9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431DC-E8CE-4785-A0BA-D7B70319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A0EBC-F16F-4668-A0DA-C4956E76B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43780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861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1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836BD-E904-4765-AE27-47E04A68C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F73B4-8596-4633-BC08-131F98B0D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2049B-F4DD-446C-B555-8B2FAAC06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FB4CA-865A-4B00-A773-243C91D48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60F61-0AEC-4B99-81BF-B0AD84B6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935896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A4569-73B9-42EC-99C3-C2355FDBA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84C2F-4376-48DF-9381-DC90017B8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AEE2-A8D4-4C47-B087-0A3AE904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776E8-C5BD-4636-85E6-0F26EBE3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4BA9B-EB9D-44FC-8B3F-A006A723E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1598959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9951-9CDA-44FF-A357-12EBF9BE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24F27-0948-4E12-8DEF-933E95DA9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5A6F2-FE98-4E5F-AD9D-ABE448470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762B0-3324-4AEE-99D0-724DDCB0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1FDC1-009C-4E7C-8DFC-933C9CE4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17163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F6753-C27C-4F87-A9EB-DFB30ABF9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E0782-B278-4A41-885F-5485A09827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D1AFF1-9644-40C2-A98A-30B4683B6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E407D-69CE-4CF9-B5E6-9938EC59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467B5-9CE9-46BD-8C0C-487EEA283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802783-11CD-46DD-A39F-68226D60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435432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61FC7-21EE-4ECE-8552-39D28315B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5C3FB-23AF-49EC-A46A-48AF1FE64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E0C035-1CCC-4D58-8A7D-217A378F5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C4125F-12B2-4207-9A73-E0EB91DCB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95F10E-6DBA-40C7-81D7-93F067EE5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093122-87B5-4B86-880A-9451F70D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731B52-24A7-4878-8C78-02C27BEF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D530C5-0360-4B41-8B38-C7CA97A1C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48846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ECBC-1BE1-4EE2-B6FA-2A924F337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E63AD-884C-494B-9B41-F3E149EFC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9C545A-BD77-44EA-8C3A-A1F66CA5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2E6F2-7401-4695-8C9D-49CFC70AF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261367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884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495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▸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●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○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■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●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○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Karla"/>
              <a:buChar char="■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8F3EB-7A5A-43FC-A203-84CF8A1EF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D4C9-CB43-48A7-A43D-E130A8CAE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EDA3D-F46E-448D-9266-8A3ADD3DF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60E3D-D958-453D-AEA8-A3CB7D822690}" type="datetimeFigureOut">
              <a:rPr lang="en-US" smtClean="0"/>
              <a:t>7/31/2019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BD2B7-6258-4ECF-B26B-27BA4CCEE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CAFA3-446A-4C73-9DCE-992C14B57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947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Image result for QUEUes in grocery store">
            <a:extLst>
              <a:ext uri="{FF2B5EF4-FFF2-40B4-BE49-F238E27FC236}">
                <a16:creationId xmlns:a16="http://schemas.microsoft.com/office/drawing/2014/main" id="{5B5ACC1F-87E0-4B80-B6E6-8E08B8485E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1424" y="661174"/>
            <a:ext cx="2062976" cy="206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38E1A05-EE33-4871-A810-2A064DF9A8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40F779-DCD0-40FD-A2B0-6E967BFAE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ED24D4-5A88-4D3F-B764-DAA4677D8103}"/>
              </a:ext>
            </a:extLst>
          </p:cNvPr>
          <p:cNvSpPr txBox="1"/>
          <p:nvPr/>
        </p:nvSpPr>
        <p:spPr>
          <a:xfrm>
            <a:off x="1" y="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3A3A3A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			Pick ‘n’ Pay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10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4CD71B-4963-4723-A2DF-47CD0E3B6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01" y="1118374"/>
            <a:ext cx="1619258" cy="29067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213959-D9ED-4EB7-B357-17A0297AA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311" y="1118374"/>
            <a:ext cx="1524001" cy="29067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07C11E-65AF-4E31-9507-154EF2994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0164" y="1118374"/>
            <a:ext cx="1452199" cy="29067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33DED7-BE03-486D-9226-C6E951CCF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8215" y="1118374"/>
            <a:ext cx="1483908" cy="29067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EF31FE-9DF8-4395-853A-F9B36AA1A9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7975" y="1118373"/>
            <a:ext cx="1619258" cy="29629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453E71-30AD-47B3-9234-08B2A3361717}"/>
              </a:ext>
            </a:extLst>
          </p:cNvPr>
          <p:cNvSpPr txBox="1"/>
          <p:nvPr/>
        </p:nvSpPr>
        <p:spPr>
          <a:xfrm>
            <a:off x="364273" y="4296937"/>
            <a:ext cx="1011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Sign - 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A9C2F7-9622-4199-A13C-4020A77CBAF3}"/>
              </a:ext>
            </a:extLst>
          </p:cNvPr>
          <p:cNvSpPr txBox="1"/>
          <p:nvPr/>
        </p:nvSpPr>
        <p:spPr>
          <a:xfrm>
            <a:off x="2044390" y="4296936"/>
            <a:ext cx="1367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OTP Authentication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568AD7-E3C2-4126-BF56-F5CA16FD6C02}"/>
              </a:ext>
            </a:extLst>
          </p:cNvPr>
          <p:cNvSpPr txBox="1"/>
          <p:nvPr/>
        </p:nvSpPr>
        <p:spPr>
          <a:xfrm>
            <a:off x="3731941" y="4296936"/>
            <a:ext cx="1271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Home Page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006AD4-6F84-4575-899A-D727D3AE8124}"/>
              </a:ext>
            </a:extLst>
          </p:cNvPr>
          <p:cNvSpPr txBox="1"/>
          <p:nvPr/>
        </p:nvSpPr>
        <p:spPr>
          <a:xfrm>
            <a:off x="5322848" y="4296936"/>
            <a:ext cx="1449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QR Code Scanner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C15E82-025C-4FBB-90F3-4B9D26B61949}"/>
              </a:ext>
            </a:extLst>
          </p:cNvPr>
          <p:cNvSpPr txBox="1"/>
          <p:nvPr/>
        </p:nvSpPr>
        <p:spPr>
          <a:xfrm>
            <a:off x="7025268" y="4378712"/>
            <a:ext cx="1449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Purchase History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CAC8E7-97F9-4207-B107-5E7AA3E49174}"/>
              </a:ext>
            </a:extLst>
          </p:cNvPr>
          <p:cNvSpPr txBox="1"/>
          <p:nvPr/>
        </p:nvSpPr>
        <p:spPr>
          <a:xfrm>
            <a:off x="1628078" y="252761"/>
            <a:ext cx="5070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	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3335192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11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342E6-8B6A-4A5C-A216-E8F0C38F1A33}"/>
              </a:ext>
            </a:extLst>
          </p:cNvPr>
          <p:cNvSpPr txBox="1"/>
          <p:nvPr/>
        </p:nvSpPr>
        <p:spPr>
          <a:xfrm>
            <a:off x="735980" y="581882"/>
            <a:ext cx="6281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	 Implementation(Store)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CE218-37B9-4FA3-BD5E-098DCD7D6521}"/>
              </a:ext>
            </a:extLst>
          </p:cNvPr>
          <p:cNvSpPr txBox="1"/>
          <p:nvPr/>
        </p:nvSpPr>
        <p:spPr>
          <a:xfrm>
            <a:off x="735979" y="1163006"/>
            <a:ext cx="73375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At the Store, the manager can add/delete/update the items through the dashboard.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Store manager would be able to track the users present in the store, which is built based on the QR scanned by users.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Store manager would be able to settle the payment of user, in case of the cash. This is achieved through Firebase Cloud messaging.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In the dashboard, Store Manager would be able to access the statistics of the store.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232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12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ADDF1E-D6F8-4E8C-9FC1-2F0EF9912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49" y="674861"/>
            <a:ext cx="3097213" cy="3845818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17EA3D-5A85-4877-9A74-5CC7A3E3E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756" y="674860"/>
            <a:ext cx="5278767" cy="3793780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59BC575-1371-496C-BB21-1E5509D6320B}"/>
              </a:ext>
            </a:extLst>
          </p:cNvPr>
          <p:cNvSpPr txBox="1"/>
          <p:nvPr/>
        </p:nvSpPr>
        <p:spPr>
          <a:xfrm>
            <a:off x="468351" y="4520678"/>
            <a:ext cx="2066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Manager login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A00C23-CC6C-4F9D-B815-A3ECA1B9458D}"/>
              </a:ext>
            </a:extLst>
          </p:cNvPr>
          <p:cNvSpPr txBox="1"/>
          <p:nvPr/>
        </p:nvSpPr>
        <p:spPr>
          <a:xfrm>
            <a:off x="5159298" y="4594302"/>
            <a:ext cx="2609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Inventory page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5BB32D-B5BE-4DD2-B2DF-2DFC3721ECFA}"/>
              </a:ext>
            </a:extLst>
          </p:cNvPr>
          <p:cNvSpPr txBox="1"/>
          <p:nvPr/>
        </p:nvSpPr>
        <p:spPr>
          <a:xfrm>
            <a:off x="1747024" y="131234"/>
            <a:ext cx="3850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THE SERVER</a:t>
            </a:r>
          </a:p>
        </p:txBody>
      </p:sp>
    </p:spTree>
    <p:extLst>
      <p:ext uri="{BB962C8B-B14F-4D97-AF65-F5344CB8AC3E}">
        <p14:creationId xmlns:p14="http://schemas.microsoft.com/office/powerpoint/2010/main" val="3702830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13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9BC575-1371-496C-BB21-1E5509D6320B}"/>
              </a:ext>
            </a:extLst>
          </p:cNvPr>
          <p:cNvSpPr txBox="1"/>
          <p:nvPr/>
        </p:nvSpPr>
        <p:spPr>
          <a:xfrm>
            <a:off x="1375317" y="4594301"/>
            <a:ext cx="2066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Dashboard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A00C23-CC6C-4F9D-B815-A3ECA1B9458D}"/>
              </a:ext>
            </a:extLst>
          </p:cNvPr>
          <p:cNvSpPr txBox="1"/>
          <p:nvPr/>
        </p:nvSpPr>
        <p:spPr>
          <a:xfrm>
            <a:off x="5933842" y="4594300"/>
            <a:ext cx="2609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Active Users Page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5BB32D-B5BE-4DD2-B2DF-2DFC3721ECFA}"/>
              </a:ext>
            </a:extLst>
          </p:cNvPr>
          <p:cNvSpPr txBox="1"/>
          <p:nvPr/>
        </p:nvSpPr>
        <p:spPr>
          <a:xfrm>
            <a:off x="1747024" y="131234"/>
            <a:ext cx="38508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THE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DD146F-523C-431F-9BA8-5333C6AA1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5356"/>
            <a:ext cx="4620323" cy="3526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263EB7-2BB8-420A-94B6-3896B38B0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496" y="925356"/>
            <a:ext cx="4243504" cy="360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03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9DF92B-A04F-43AD-99AB-8F40069C97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t>14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11B72-0F3E-4648-8E9C-A614B8D94929}"/>
              </a:ext>
            </a:extLst>
          </p:cNvPr>
          <p:cNvSpPr txBox="1"/>
          <p:nvPr/>
        </p:nvSpPr>
        <p:spPr>
          <a:xfrm>
            <a:off x="438616" y="245326"/>
            <a:ext cx="8341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		What Makes Our Solution Different?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349A82-5801-4F0F-950A-F5E46D3C5108}"/>
              </a:ext>
            </a:extLst>
          </p:cNvPr>
          <p:cNvSpPr txBox="1"/>
          <p:nvPr/>
        </p:nvSpPr>
        <p:spPr>
          <a:xfrm>
            <a:off x="691374" y="1216051"/>
            <a:ext cx="3427143" cy="3266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Unlike the traditional POS systems, we provide.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u="sng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Customer-centric</a:t>
            </a: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 Shopping Solution Which Is Generic For All Stores.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Minimal Hardware Equipment Required.</a:t>
            </a:r>
          </a:p>
        </p:txBody>
      </p:sp>
      <p:pic>
        <p:nvPicPr>
          <p:cNvPr id="6" name="Picture 5" descr="A display in a store&#10;&#10;Description generated with high confidence">
            <a:extLst>
              <a:ext uri="{FF2B5EF4-FFF2-40B4-BE49-F238E27FC236}">
                <a16:creationId xmlns:a16="http://schemas.microsoft.com/office/drawing/2014/main" id="{43BB99C1-B052-45E3-8712-A8B7C05B2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653" y="1144859"/>
            <a:ext cx="4272074" cy="334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53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225599"/>
            <a:ext cx="7093925" cy="844917"/>
          </a:xfrm>
        </p:spPr>
        <p:txBody>
          <a:bodyPr/>
          <a:lstStyle/>
          <a:p>
            <a:pPr fontAlgn="base"/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</a:t>
            </a: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                  Reusability​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043" y="1375317"/>
            <a:ext cx="7040137" cy="3471178"/>
          </a:xfrm>
        </p:spPr>
        <p:txBody>
          <a:bodyPr/>
          <a:lstStyle/>
          <a:p>
            <a:pPr marL="285750" indent="-285750" fontAlgn="base">
              <a:buClrTx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This application can be adapted according to the necessity of its own environment in order to satisfy the needs of both customers and retailers in almost perfect balance and harmony.​</a:t>
            </a:r>
          </a:p>
          <a:p>
            <a:pPr marL="285750" indent="-285750" fontAlgn="base">
              <a:buClrTx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Every store has data of the items(barcodes, weight etc.) which can be seamlessly integrated with our application without any hassle.</a:t>
            </a:r>
          </a:p>
          <a:p>
            <a:pPr marL="285750" indent="-285750" fontAlgn="base">
              <a:buClrTx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This application can be integrated with any POS, as all it requires is a way to garner the details of the items.</a:t>
            </a:r>
          </a:p>
          <a:p>
            <a:pPr marL="285750" indent="-285750" fontAlgn="base">
              <a:buClrTx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staff could be employed for verifying at the checkout and other store management tasks without any overhead.</a:t>
            </a:r>
          </a:p>
          <a:p>
            <a:pPr marL="0" indent="0" fontAlgn="base">
              <a:buClrTx/>
              <a:buNone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 fontAlgn="base">
              <a:buClrTx/>
              <a:buNone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fontAlgn="base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15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539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158691"/>
            <a:ext cx="7093925" cy="844917"/>
          </a:xfrm>
        </p:spPr>
        <p:txBody>
          <a:bodyPr/>
          <a:lstStyle/>
          <a:p>
            <a:pPr fontAlgn="base"/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</a:t>
            </a: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                  Feasibility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043" y="1122557"/>
            <a:ext cx="7040137" cy="3471178"/>
          </a:xfrm>
        </p:spPr>
        <p:txBody>
          <a:bodyPr/>
          <a:lstStyle/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As the application is an additional way to checkout it doesn’t disrupt the current POS machines and shopping process.​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Stores don’t need to invest a lot on this application as it doesn’t require extra hardware other than the smart phones and a server.​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Instead of multiple applications for various stores, user could leverage the advantage of using single application across all the stores.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Stores need to just expose a way to access its inventories through a QR code.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fontAlgn="base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12700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16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129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225599"/>
            <a:ext cx="7093925" cy="844917"/>
          </a:xfrm>
        </p:spPr>
        <p:txBody>
          <a:bodyPr/>
          <a:lstStyle/>
          <a:p>
            <a:pPr fontAlgn="base"/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</a:t>
            </a: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         Innovation Demonstrated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361" y="1278673"/>
            <a:ext cx="7040137" cy="3471178"/>
          </a:xfrm>
        </p:spPr>
        <p:txBody>
          <a:bodyPr/>
          <a:lstStyle/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This application is generic for all stores and is customer specific. 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It provides a one stop place for customers by simplifying the whole shopping process.​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Customers can buy a product or know more about the product by scanning the product’s barcode.​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Offers, which are specific to a customer based on his/her shopping patterns can be sent as notifications to the app.​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Leveraging the power of machine learning to provide recommendations, fraud detection, Optical Character Recognition(OCR).</a:t>
            </a:r>
          </a:p>
          <a:p>
            <a:pPr marL="285750" indent="-285750"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Beacons to measure proximity for recommendations based on the section in the vicinity.</a:t>
            </a:r>
          </a:p>
          <a:p>
            <a:pPr fontAlgn="base"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17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040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225599"/>
            <a:ext cx="7093925" cy="844917"/>
          </a:xfrm>
        </p:spPr>
        <p:txBody>
          <a:bodyPr/>
          <a:lstStyle/>
          <a:p>
            <a:pPr fontAlgn="base"/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</a:t>
            </a: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       	    Immediately relevant​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043" y="1375317"/>
            <a:ext cx="7040137" cy="3471178"/>
          </a:xfrm>
        </p:spPr>
        <p:txBody>
          <a:bodyPr/>
          <a:lstStyle/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​Nowadays we find huge rush in every retail store which signals a need for a new shopping process that can save the time of the customers spent in the long checkout queues.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​This application improves the customer experience which is highly needed for the retail stores to sustain in this competitive world.​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It would only require minimal time of 1 or 2 days to set up our comprehensive solution.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18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1512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225599"/>
            <a:ext cx="7093925" cy="844917"/>
          </a:xfrm>
        </p:spPr>
        <p:txBody>
          <a:bodyPr/>
          <a:lstStyle/>
          <a:p>
            <a:pPr fontAlgn="base"/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</a:t>
            </a: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b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sz="36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        	    	Impact to business​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043" y="1375317"/>
            <a:ext cx="7040137" cy="3471178"/>
          </a:xfrm>
        </p:spPr>
        <p:txBody>
          <a:bodyPr/>
          <a:lstStyle/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NCR Could expose Store Level API, using which the user need not go to any store, and can shop from remote location. 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It improves NCR’s interaction with their customers, as well as improvise store’s shopping experience.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Our application can increase sales of the store both in terms of immediate impulse buys and future customer loyalty by producing happier customers.​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It increases staff productivity thus decreasing their costs by efficiently matching staff members to customers.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​Provides management data about their customers and their interests, which can help them in competitive marketing.​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19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122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3255C-DF5C-4B81-A0B0-993066B06E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F44E887-1F49-4DB1-B86F-02597585C3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7892" y="86306"/>
            <a:ext cx="7886700" cy="993775"/>
          </a:xfrm>
        </p:spPr>
        <p:txBody>
          <a:bodyPr/>
          <a:lstStyle/>
          <a:p>
            <a:pPr algn="ctr"/>
            <a:r>
              <a:rPr lang="en-US" sz="3600" b="1" u="sng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Team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262C9D-9156-4911-9C50-F291D83E1F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05522" y="1295207"/>
            <a:ext cx="7886700" cy="3263900"/>
          </a:xfrm>
        </p:spPr>
        <p:txBody>
          <a:bodyPr/>
          <a:lstStyle/>
          <a:p>
            <a:pPr marL="0" indent="0" algn="just">
              <a:buClrTx/>
              <a:buNone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Team of University hiring 2019 – Hyderabad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Yamsani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Sai Santosh,SY185089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Raj Kumar Sanganabhatla,RS185545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Rithisha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Guntupalli,RG185218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Divisha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Byreddy,DB185289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Vangari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Pallavi,PV185061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Pinnamani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Venkat,VP185143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Murali Achanti,MA185357</a:t>
            </a:r>
          </a:p>
          <a:p>
            <a:pPr marL="285750" indent="-285750" algn="just">
              <a:buClrTx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Arun</a:t>
            </a: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Kumar,AK185403</a:t>
            </a:r>
          </a:p>
        </p:txBody>
      </p:sp>
    </p:spTree>
    <p:extLst>
      <p:ext uri="{BB962C8B-B14F-4D97-AF65-F5344CB8AC3E}">
        <p14:creationId xmlns:p14="http://schemas.microsoft.com/office/powerpoint/2010/main" val="4128070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A5303D-AB3F-48CA-98B3-142B5963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255" y="225599"/>
            <a:ext cx="7093925" cy="844917"/>
          </a:xfrm>
        </p:spPr>
        <p:txBody>
          <a:bodyPr/>
          <a:lstStyle/>
          <a:p>
            <a:pPr fontAlgn="base"/>
            <a:r>
              <a:rPr lang="en-US" sz="3600" dirty="0">
                <a:solidFill>
                  <a:schemeClr val="tx1"/>
                </a:solidFill>
              </a:rPr>
              <a:t>		Advancements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31D4E-0526-4185-B545-BC9E6F0D3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043" y="1375317"/>
            <a:ext cx="7040137" cy="3471178"/>
          </a:xfrm>
        </p:spPr>
        <p:txBody>
          <a:bodyPr/>
          <a:lstStyle/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Using the data, NCR could improvise on the loyalty schemes.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Predict the trend patterns and effect of external patterns on business.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 store beacons, which could notify users with offers based on the current location in the store i.e., nearest section.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Handwriting recognition integration to generate the list of items from a hard copy.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Recommendations based on shopping pattern, by leveraging the data from his previous purchases.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Suggestions based on the occasion.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Fraud Detection to avoid shoplifting or any other malpractices.</a:t>
            </a:r>
          </a:p>
          <a:p>
            <a:pPr fontAlgn="base">
              <a:buClr>
                <a:schemeClr val="tx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1339-1FE6-4F30-9569-4A892265B7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20</a:t>
            </a:fld>
            <a:endParaRPr lang="e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468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ABDB9B-A73B-4B0F-AF47-803C5C44D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F91CD-BD76-43E7-8A0C-9F4385901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670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3255C-DF5C-4B81-A0B0-993066B06E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t>3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F44E887-1F49-4DB1-B86F-02597585C3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7892" y="86306"/>
            <a:ext cx="7886700" cy="993775"/>
          </a:xfrm>
        </p:spPr>
        <p:txBody>
          <a:bodyPr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262C9D-9156-4911-9C50-F291D83E1F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05522" y="1295207"/>
            <a:ext cx="7886700" cy="32639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“With the rapid increase in the number of transactions being processed everyday , the </a:t>
            </a:r>
            <a:r>
              <a:rPr lang="en-US" sz="2400" b="1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long queue </a:t>
            </a:r>
            <a:r>
              <a:rPr lang="en-US" sz="2400" dirty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of customers waiting to be served by cashier is not an ideal situation. Most people prefer to give up or go away instead of waiting in queue.”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459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626BC6-4077-4BC5-9C2C-60427E51B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4" name="Picture 3" descr="A group of people standing in front of a store&#10;&#10;Description generated with very high confidence">
            <a:extLst>
              <a:ext uri="{FF2B5EF4-FFF2-40B4-BE49-F238E27FC236}">
                <a16:creationId xmlns:a16="http://schemas.microsoft.com/office/drawing/2014/main" id="{B6D572FC-F623-4D3A-9E1C-FA4BFE9FE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659" y="914402"/>
            <a:ext cx="6244682" cy="3512634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834DD00B-CD66-47B9-947F-DAAA52A1242D}"/>
              </a:ext>
            </a:extLst>
          </p:cNvPr>
          <p:cNvSpPr/>
          <p:nvPr/>
        </p:nvSpPr>
        <p:spPr>
          <a:xfrm>
            <a:off x="6244682" y="814852"/>
            <a:ext cx="1799064" cy="839420"/>
          </a:xfrm>
          <a:prstGeom prst="cloud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It might take forever 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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171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5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342E6-8B6A-4A5C-A216-E8F0C38F1A33}"/>
              </a:ext>
            </a:extLst>
          </p:cNvPr>
          <p:cNvSpPr txBox="1"/>
          <p:nvPr/>
        </p:nvSpPr>
        <p:spPr>
          <a:xfrm>
            <a:off x="735980" y="581882"/>
            <a:ext cx="6281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	     Proposed Solution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94E8B-FE1F-4728-9B63-47B8241D21DF}"/>
              </a:ext>
            </a:extLst>
          </p:cNvPr>
          <p:cNvSpPr txBox="1"/>
          <p:nvPr/>
        </p:nvSpPr>
        <p:spPr>
          <a:xfrm>
            <a:off x="735980" y="1791629"/>
            <a:ext cx="610343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To reduce transaction time, improve user experience and providing the best possible offers, we developed a faster checkout mechanism through a mobile application.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Our comprehensive application can increase sales of the store both in terms of immediate impulse buys and future customer loyalty by producing happier customers.</a:t>
            </a:r>
          </a:p>
          <a:p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90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1AAF0-C341-4CC5-B951-5F7CB1A13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42EEF8-7EFF-47F7-8881-79BB6A331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1096"/>
            <a:ext cx="9144000" cy="42526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BD8DC0-DA2A-437B-8E54-1282327378B2}"/>
              </a:ext>
            </a:extLst>
          </p:cNvPr>
          <p:cNvSpPr txBox="1"/>
          <p:nvPr/>
        </p:nvSpPr>
        <p:spPr>
          <a:xfrm>
            <a:off x="1903141" y="201634"/>
            <a:ext cx="6006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Our Comprehensive Solution</a:t>
            </a:r>
          </a:p>
        </p:txBody>
      </p:sp>
    </p:spTree>
    <p:extLst>
      <p:ext uri="{BB962C8B-B14F-4D97-AF65-F5344CB8AC3E}">
        <p14:creationId xmlns:p14="http://schemas.microsoft.com/office/powerpoint/2010/main" val="268917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D62FFA-A18A-4DB0-8643-9D1D16AEF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92BE0D5-FC4E-48B0-92C4-1BE5D640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322" y="681633"/>
            <a:ext cx="6045355" cy="43057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1D2CBB-5930-4D85-9EA3-521CF007100B}"/>
              </a:ext>
            </a:extLst>
          </p:cNvPr>
          <p:cNvSpPr txBox="1"/>
          <p:nvPr/>
        </p:nvSpPr>
        <p:spPr>
          <a:xfrm>
            <a:off x="3079442" y="119160"/>
            <a:ext cx="298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882409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8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342E6-8B6A-4A5C-A216-E8F0C38F1A33}"/>
              </a:ext>
            </a:extLst>
          </p:cNvPr>
          <p:cNvSpPr txBox="1"/>
          <p:nvPr/>
        </p:nvSpPr>
        <p:spPr>
          <a:xfrm>
            <a:off x="735980" y="581882"/>
            <a:ext cx="6281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		Technological Stack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94E8B-FE1F-4728-9B63-47B8241D21DF}"/>
              </a:ext>
            </a:extLst>
          </p:cNvPr>
          <p:cNvSpPr txBox="1"/>
          <p:nvPr/>
        </p:nvSpPr>
        <p:spPr>
          <a:xfrm>
            <a:off x="735980" y="1166657"/>
            <a:ext cx="610343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Sign In and Phone number verification (OTP) is done using Google Firebase.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Notifications are sent to the user by FCM (Firebase Cloud Messaging)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Store Server is built using NodeJS (MEAN Stack)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mobile application is built using MVVM Architecture with Live Databinding.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Web application is built using EJS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Routing is achieved using Express JS.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63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8CE86A-D34A-4B3E-A164-816FB0DEB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>
                <a:latin typeface="Cambria Math" panose="02040503050406030204" pitchFamily="18" charset="0"/>
                <a:ea typeface="Cambria Math" panose="02040503050406030204" pitchFamily="18" charset="0"/>
              </a:rPr>
              <a:pPr lvl="0"/>
              <a:t>9</a:t>
            </a:fld>
            <a:endParaRPr lang="en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342E6-8B6A-4A5C-A216-E8F0C38F1A33}"/>
              </a:ext>
            </a:extLst>
          </p:cNvPr>
          <p:cNvSpPr txBox="1"/>
          <p:nvPr/>
        </p:nvSpPr>
        <p:spPr>
          <a:xfrm>
            <a:off x="735980" y="581882"/>
            <a:ext cx="6281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	Implementation(Customer)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CE218-37B9-4FA3-BD5E-098DCD7D6521}"/>
              </a:ext>
            </a:extLst>
          </p:cNvPr>
          <p:cNvSpPr txBox="1"/>
          <p:nvPr/>
        </p:nvSpPr>
        <p:spPr>
          <a:xfrm>
            <a:off x="735979" y="1163006"/>
            <a:ext cx="73375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The Android application is built in such a way that, it is </a:t>
            </a:r>
          </a:p>
          <a:p>
            <a:pPr algn="just"/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Generic to chain of stores.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As soon as user enters any store, he/she should scan the store QR, in order to get the network details.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Immediately after that, the user would be able to add a item by scanning the QR Code printed on it.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End of the transaction, user can pay through any payment gateway as well as through cash.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For cash, the cashier at the store has to verify the payment and settle the payment through dashboard, which in turn would complete the shopping session of user.</a:t>
            </a:r>
          </a:p>
        </p:txBody>
      </p:sp>
    </p:spTree>
    <p:extLst>
      <p:ext uri="{BB962C8B-B14F-4D97-AF65-F5344CB8AC3E}">
        <p14:creationId xmlns:p14="http://schemas.microsoft.com/office/powerpoint/2010/main" val="2565186899"/>
      </p:ext>
    </p:extLst>
  </p:cSld>
  <p:clrMapOvr>
    <a:masterClrMapping/>
  </p:clrMapOvr>
</p:sld>
</file>

<file path=ppt/theme/theme1.xml><?xml version="1.0" encoding="utf-8"?>
<a:theme xmlns:a="http://schemas.openxmlformats.org/drawingml/2006/main" name="Cadw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</TotalTime>
  <Words>645</Words>
  <Application>Microsoft Office PowerPoint</Application>
  <PresentationFormat>On-screen Show (16:9)</PresentationFormat>
  <Paragraphs>112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Calibri</vt:lpstr>
      <vt:lpstr>Times New Roman</vt:lpstr>
      <vt:lpstr>Wingdings</vt:lpstr>
      <vt:lpstr>Arial</vt:lpstr>
      <vt:lpstr>Cambria Math</vt:lpstr>
      <vt:lpstr>Montserrat</vt:lpstr>
      <vt:lpstr>Calibri Light</vt:lpstr>
      <vt:lpstr>Karla</vt:lpstr>
      <vt:lpstr>Cadwal template</vt:lpstr>
      <vt:lpstr>Office Theme</vt:lpstr>
      <vt:lpstr>PowerPoint Presentation</vt:lpstr>
      <vt:lpstr>The Team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​                      Reusability​</vt:lpstr>
      <vt:lpstr>    ​                      Feasibility</vt:lpstr>
      <vt:lpstr>    ​             Innovation Demonstrated</vt:lpstr>
      <vt:lpstr>    ​                Immediately relevant​</vt:lpstr>
      <vt:lpstr>    ​                 Impact to business​</vt:lpstr>
      <vt:lpstr>  Advancements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KART</dc:title>
  <dc:creator>ACHANTI, MURALI</dc:creator>
  <cp:lastModifiedBy>ACHANTI, MURALI</cp:lastModifiedBy>
  <cp:revision>32</cp:revision>
  <dcterms:modified xsi:type="dcterms:W3CDTF">2019-08-01T05:44:08Z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ebac993-578d-4fb6-a024-e1968d57a18c_Enabled">
    <vt:lpwstr>True</vt:lpwstr>
  </property>
  <property fmtid="{D5CDD505-2E9C-101B-9397-08002B2CF9AE}" pid="3" name="MSIP_Label_1ebac993-578d-4fb6-a024-e1968d57a18c_SiteId">
    <vt:lpwstr>ae4df1f7-611e-444f-897e-f964e1205171</vt:lpwstr>
  </property>
  <property fmtid="{D5CDD505-2E9C-101B-9397-08002B2CF9AE}" pid="4" name="MSIP_Label_1ebac993-578d-4fb6-a024-e1968d57a18c_Owner">
    <vt:lpwstr>rg185218@ncr.com</vt:lpwstr>
  </property>
  <property fmtid="{D5CDD505-2E9C-101B-9397-08002B2CF9AE}" pid="5" name="MSIP_Label_1ebac993-578d-4fb6-a024-e1968d57a18c_SetDate">
    <vt:lpwstr>2019-07-31T06:48:03.7188880Z</vt:lpwstr>
  </property>
  <property fmtid="{D5CDD505-2E9C-101B-9397-08002B2CF9AE}" pid="6" name="MSIP_Label_1ebac993-578d-4fb6-a024-e1968d57a18c_Name">
    <vt:lpwstr>Personal</vt:lpwstr>
  </property>
  <property fmtid="{D5CDD505-2E9C-101B-9397-08002B2CF9AE}" pid="7" name="MSIP_Label_1ebac993-578d-4fb6-a024-e1968d57a18c_Application">
    <vt:lpwstr>Microsoft Azure Information Protection</vt:lpwstr>
  </property>
  <property fmtid="{D5CDD505-2E9C-101B-9397-08002B2CF9AE}" pid="8" name="MSIP_Label_1ebac993-578d-4fb6-a024-e1968d57a18c_Extended_MSFT_Method">
    <vt:lpwstr>Manual</vt:lpwstr>
  </property>
  <property fmtid="{D5CDD505-2E9C-101B-9397-08002B2CF9AE}" pid="9" name="Sensitivity">
    <vt:lpwstr>Personal</vt:lpwstr>
  </property>
</Properties>
</file>